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Merriweather"/>
      <p:regular r:id="rId22"/>
      <p:bold r:id="rId23"/>
      <p:italic r:id="rId24"/>
      <p:boldItalic r:id="rId25"/>
    </p:embeddedFont>
    <p:embeddedFont>
      <p:font typeface="Lexend Black"/>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erriweather-regular.fntdata"/><Relationship Id="rId21" Type="http://schemas.openxmlformats.org/officeDocument/2006/relationships/font" Target="fonts/Roboto-boldItalic.fntdata"/><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xendBlack-bold.fntdata"/><Relationship Id="rId25"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3b50a7c63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13b50a7c63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5b298da0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5b298da0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5b298da0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5b298da0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15b298da0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15b298da0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15b298da0e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15b298da0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5b298da0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5b298da0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5b298da0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15b298da0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5b298da0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15b298da0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**搜索初始化**</a:t>
            </a:r>
            <a:endParaRPr/>
          </a:p>
          <a:p>
            <a:pPr indent="0" lvl="0" marL="0" rtl="0" algn="l">
              <a:spcBef>
                <a:spcPts val="0"/>
              </a:spcBef>
              <a:spcAft>
                <a:spcPts val="0"/>
              </a:spcAft>
              <a:buClr>
                <a:schemeClr val="dk1"/>
              </a:buClr>
              <a:buSzPts val="1100"/>
              <a:buFont typeface="Arial"/>
              <a:buNone/>
            </a:pPr>
            <a:r>
              <a:rPr lang="en"/>
              <a:t>   - 接收品牌名称作为参数</a:t>
            </a:r>
            <a:endParaRPr/>
          </a:p>
          <a:p>
            <a:pPr indent="0" lvl="0" marL="0" rtl="0" algn="l">
              <a:spcBef>
                <a:spcPts val="0"/>
              </a:spcBef>
              <a:spcAft>
                <a:spcPts val="0"/>
              </a:spcAft>
              <a:buClr>
                <a:schemeClr val="dk1"/>
              </a:buClr>
              <a:buSzPts val="1100"/>
              <a:buFont typeface="Arial"/>
              <a:buNone/>
            </a:pPr>
            <a:r>
              <a:rPr lang="en"/>
              <a:t>   - 构建eBay搜索URL，自动将品牌名称编码到URL中</a:t>
            </a:r>
            <a:endParaRPr/>
          </a:p>
          <a:p>
            <a:pPr indent="0" lvl="0" marL="0" rtl="0" algn="l">
              <a:spcBef>
                <a:spcPts val="0"/>
              </a:spcBef>
              <a:spcAft>
                <a:spcPts val="0"/>
              </a:spcAft>
              <a:buClr>
                <a:schemeClr val="dk1"/>
              </a:buClr>
              <a:buSzPts val="1100"/>
              <a:buFont typeface="Arial"/>
              <a:buNone/>
            </a:pPr>
            <a:r>
              <a:rPr lang="en"/>
              <a:t>   - 使用WebDriver访问搜索结果页面</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**页面等待机制**</a:t>
            </a:r>
            <a:endParaRPr/>
          </a:p>
          <a:p>
            <a:pPr indent="0" lvl="0" marL="0" rtl="0" algn="l">
              <a:spcBef>
                <a:spcPts val="0"/>
              </a:spcBef>
              <a:spcAft>
                <a:spcPts val="0"/>
              </a:spcAft>
              <a:buClr>
                <a:schemeClr val="dk1"/>
              </a:buClr>
              <a:buSzPts val="1100"/>
              <a:buFont typeface="Arial"/>
              <a:buNone/>
            </a:pPr>
            <a:r>
              <a:rPr lang="en"/>
              <a:t>   - 设置10秒等待时间确保页面加载</a:t>
            </a:r>
            <a:endParaRPr/>
          </a:p>
          <a:p>
            <a:pPr indent="0" lvl="0" marL="0" rtl="0" algn="l">
              <a:spcBef>
                <a:spcPts val="0"/>
              </a:spcBef>
              <a:spcAft>
                <a:spcPts val="0"/>
              </a:spcAft>
              <a:buClr>
                <a:schemeClr val="dk1"/>
              </a:buClr>
              <a:buSzPts val="1100"/>
              <a:buFont typeface="Arial"/>
              <a:buNone/>
            </a:pPr>
            <a:r>
              <a:rPr lang="en"/>
              <a:t>   - 专门等待商品标题元素出现</a:t>
            </a:r>
            <a:endParaRPr/>
          </a:p>
          <a:p>
            <a:pPr indent="0" lvl="0" marL="0" rtl="0" algn="l">
              <a:spcBef>
                <a:spcPts val="0"/>
              </a:spcBef>
              <a:spcAft>
                <a:spcPts val="0"/>
              </a:spcAft>
              <a:buClr>
                <a:schemeClr val="dk1"/>
              </a:buClr>
              <a:buSzPts val="1100"/>
              <a:buFont typeface="Arial"/>
              <a:buNone/>
            </a:pPr>
            <a:r>
              <a:rPr lang="en"/>
              <a:t>   - 额外3秒缓冲时间确保JavaScript完全执行</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**数据提取流程**</a:t>
            </a:r>
            <a:endParaRPr/>
          </a:p>
          <a:p>
            <a:pPr indent="0" lvl="0" marL="0" rtl="0" algn="l">
              <a:spcBef>
                <a:spcPts val="0"/>
              </a:spcBef>
              <a:spcAft>
                <a:spcPts val="0"/>
              </a:spcAft>
              <a:buClr>
                <a:schemeClr val="dk1"/>
              </a:buClr>
              <a:buSzPts val="1100"/>
              <a:buFont typeface="Arial"/>
              <a:buNone/>
            </a:pPr>
            <a:r>
              <a:rPr lang="en"/>
              <a:t>   - 定位所有商品元素</a:t>
            </a:r>
            <a:endParaRPr/>
          </a:p>
          <a:p>
            <a:pPr indent="0" lvl="0" marL="0" rtl="0" algn="l">
              <a:spcBef>
                <a:spcPts val="0"/>
              </a:spcBef>
              <a:spcAft>
                <a:spcPts val="0"/>
              </a:spcAft>
              <a:buClr>
                <a:schemeClr val="dk1"/>
              </a:buClr>
              <a:buSzPts val="1100"/>
              <a:buFont typeface="Arial"/>
              <a:buNone/>
            </a:pPr>
            <a:r>
              <a:rPr lang="en"/>
              <a:t>   - 初始化最低价格为无穷大</a:t>
            </a:r>
            <a:endParaRPr/>
          </a:p>
          <a:p>
            <a:pPr indent="0" lvl="0" marL="0" rtl="0" algn="l">
              <a:spcBef>
                <a:spcPts val="0"/>
              </a:spcBef>
              <a:spcAft>
                <a:spcPts val="0"/>
              </a:spcAft>
              <a:buClr>
                <a:schemeClr val="dk1"/>
              </a:buClr>
              <a:buSzPts val="1100"/>
              <a:buFont typeface="Arial"/>
              <a:buNone/>
            </a:pPr>
            <a:r>
              <a:rPr lang="en"/>
              <a:t>   - 遍历所有商品信息</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4. **价格处理逻辑**</a:t>
            </a:r>
            <a:endParaRPr/>
          </a:p>
          <a:p>
            <a:pPr indent="0" lvl="0" marL="0" rtl="0" algn="l">
              <a:spcBef>
                <a:spcPts val="0"/>
              </a:spcBef>
              <a:spcAft>
                <a:spcPts val="0"/>
              </a:spcAft>
              <a:buClr>
                <a:schemeClr val="dk1"/>
              </a:buClr>
              <a:buSzPts val="1100"/>
              <a:buFont typeface="Arial"/>
              <a:buNone/>
            </a:pPr>
            <a:r>
              <a:rPr lang="en"/>
              <a:t>   - 使用正则表达式提取价格数字</a:t>
            </a:r>
            <a:endParaRPr/>
          </a:p>
          <a:p>
            <a:pPr indent="0" lvl="0" marL="0" rtl="0" algn="l">
              <a:spcBef>
                <a:spcPts val="0"/>
              </a:spcBef>
              <a:spcAft>
                <a:spcPts val="0"/>
              </a:spcAft>
              <a:buClr>
                <a:schemeClr val="dk1"/>
              </a:buClr>
              <a:buSzPts val="1100"/>
              <a:buFont typeface="Arial"/>
              <a:buNone/>
            </a:pPr>
            <a:r>
              <a:rPr lang="en"/>
              <a:t>   - 清理价格文本（去除货币符号和分隔符）</a:t>
            </a:r>
            <a:endParaRPr/>
          </a:p>
          <a:p>
            <a:pPr indent="0" lvl="0" marL="0" rtl="0" algn="l">
              <a:spcBef>
                <a:spcPts val="0"/>
              </a:spcBef>
              <a:spcAft>
                <a:spcPts val="0"/>
              </a:spcAft>
              <a:buClr>
                <a:schemeClr val="dk1"/>
              </a:buClr>
              <a:buSzPts val="1100"/>
              <a:buFont typeface="Arial"/>
              <a:buNone/>
            </a:pPr>
            <a:r>
              <a:rPr lang="en"/>
              <a:t>   - 转换为浮点数进行比较</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5. **结果输出**</a:t>
            </a:r>
            <a:endParaRPr/>
          </a:p>
          <a:p>
            <a:pPr indent="0" lvl="0" marL="0" rtl="0" algn="l">
              <a:spcBef>
                <a:spcPts val="0"/>
              </a:spcBef>
              <a:spcAft>
                <a:spcPts val="0"/>
              </a:spcAft>
              <a:buClr>
                <a:schemeClr val="dk1"/>
              </a:buClr>
              <a:buSzPts val="1100"/>
              <a:buFont typeface="Arial"/>
              <a:buNone/>
            </a:pPr>
            <a:r>
              <a:rPr lang="en"/>
              <a:t>   - 返回最低价格商品的标题和价格</a:t>
            </a:r>
            <a:endParaRPr/>
          </a:p>
          <a:p>
            <a:pPr indent="0" lvl="0" marL="0" rtl="0" algn="l">
              <a:spcBef>
                <a:spcPts val="0"/>
              </a:spcBef>
              <a:spcAft>
                <a:spcPts val="0"/>
              </a:spcAft>
              <a:buClr>
                <a:schemeClr val="dk1"/>
              </a:buClr>
              <a:buSzPts val="1100"/>
              <a:buFont typeface="Arial"/>
              <a:buNone/>
            </a:pPr>
            <a:r>
              <a:rPr lang="en"/>
              <a:t>   - 如遇价格提取异常会打印提示信息</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75213e44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75213e44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**核心依赖导入**</a:t>
            </a:r>
            <a:endParaRPr/>
          </a:p>
          <a:p>
            <a:pPr indent="0" lvl="0" marL="0" rtl="0" algn="l">
              <a:spcBef>
                <a:spcPts val="0"/>
              </a:spcBef>
              <a:spcAft>
                <a:spcPts val="0"/>
              </a:spcAft>
              <a:buClr>
                <a:schemeClr val="dk1"/>
              </a:buClr>
              <a:buSzPts val="1100"/>
              <a:buFont typeface="Arial"/>
              <a:buNone/>
            </a:pPr>
            <a:r>
              <a:rPr lang="en"/>
              <a:t>   - 引入Selenium WebDriver核心组件</a:t>
            </a:r>
            <a:endParaRPr/>
          </a:p>
          <a:p>
            <a:pPr indent="0" lvl="0" marL="0" rtl="0" algn="l">
              <a:spcBef>
                <a:spcPts val="0"/>
              </a:spcBef>
              <a:spcAft>
                <a:spcPts val="0"/>
              </a:spcAft>
              <a:buClr>
                <a:schemeClr val="dk1"/>
              </a:buClr>
              <a:buSzPts val="1100"/>
              <a:buFont typeface="Arial"/>
              <a:buNone/>
            </a:pPr>
            <a:r>
              <a:rPr lang="en"/>
              <a:t>   - 导入Chrome浏览器驱动服务</a:t>
            </a:r>
            <a:endParaRPr/>
          </a:p>
          <a:p>
            <a:pPr indent="0" lvl="0" marL="0" rtl="0" algn="l">
              <a:spcBef>
                <a:spcPts val="0"/>
              </a:spcBef>
              <a:spcAft>
                <a:spcPts val="0"/>
              </a:spcAft>
              <a:buClr>
                <a:schemeClr val="dk1"/>
              </a:buClr>
              <a:buSzPts val="1100"/>
              <a:buFont typeface="Arial"/>
              <a:buNone/>
            </a:pPr>
            <a:r>
              <a:rPr lang="en"/>
              <a:t>   - 配置元素定位和等待机制的必要模块</a:t>
            </a:r>
            <a:endParaRPr/>
          </a:p>
          <a:p>
            <a:pPr indent="0" lvl="0" marL="0" rtl="0" algn="l">
              <a:spcBef>
                <a:spcPts val="0"/>
              </a:spcBef>
              <a:spcAft>
                <a:spcPts val="0"/>
              </a:spcAft>
              <a:buClr>
                <a:schemeClr val="dk1"/>
              </a:buClr>
              <a:buSzPts val="1100"/>
              <a:buFont typeface="Arial"/>
              <a:buNone/>
            </a:pPr>
            <a:r>
              <a:rPr lang="en"/>
              <a:t>   - 导入正则表达式库用于数据处理</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**Chrome驱动配置**</a:t>
            </a:r>
            <a:endParaRPr/>
          </a:p>
          <a:p>
            <a:pPr indent="0" lvl="0" marL="0" rtl="0" algn="l">
              <a:spcBef>
                <a:spcPts val="0"/>
              </a:spcBef>
              <a:spcAft>
                <a:spcPts val="0"/>
              </a:spcAft>
              <a:buClr>
                <a:schemeClr val="dk1"/>
              </a:buClr>
              <a:buSzPts val="1100"/>
              <a:buFont typeface="Arial"/>
              <a:buNone/>
            </a:pPr>
            <a:r>
              <a:rPr lang="en"/>
              <a:t>   - 指定ChromeDriver的安装路径</a:t>
            </a:r>
            <a:endParaRPr/>
          </a:p>
          <a:p>
            <a:pPr indent="0" lvl="0" marL="0" rtl="0" algn="l">
              <a:spcBef>
                <a:spcPts val="0"/>
              </a:spcBef>
              <a:spcAft>
                <a:spcPts val="0"/>
              </a:spcAft>
              <a:buClr>
                <a:schemeClr val="dk1"/>
              </a:buClr>
              <a:buSzPts val="1100"/>
              <a:buFont typeface="Arial"/>
              <a:buNone/>
            </a:pPr>
            <a:r>
              <a:rPr lang="en"/>
              <a:t>   - 该示例使用homebrew安装路径'/opt/homebrew/bin/chromedriver'</a:t>
            </a:r>
            <a:endParaRPr/>
          </a:p>
          <a:p>
            <a:pPr indent="0" lvl="0" marL="0" rtl="0" algn="l">
              <a:spcBef>
                <a:spcPts val="0"/>
              </a:spcBef>
              <a:spcAft>
                <a:spcPts val="0"/>
              </a:spcAft>
              <a:buClr>
                <a:schemeClr val="dk1"/>
              </a:buClr>
              <a:buSzPts val="1100"/>
              <a:buFont typeface="Arial"/>
              <a:buNone/>
            </a:pPr>
            <a:r>
              <a:rPr lang="en"/>
              <a:t>   - 需根据实际安装位置调整路径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**浏览器选项设置**</a:t>
            </a:r>
            <a:endParaRPr/>
          </a:p>
          <a:p>
            <a:pPr indent="0" lvl="0" marL="0" rtl="0" algn="l">
              <a:spcBef>
                <a:spcPts val="0"/>
              </a:spcBef>
              <a:spcAft>
                <a:spcPts val="0"/>
              </a:spcAft>
              <a:buClr>
                <a:schemeClr val="dk1"/>
              </a:buClr>
              <a:buSzPts val="1100"/>
              <a:buFont typeface="Arial"/>
              <a:buNone/>
            </a:pPr>
            <a:r>
              <a:rPr lang="en"/>
              <a:t>   - 初始化Chrome浏览器选项</a:t>
            </a:r>
            <a:endParaRPr/>
          </a:p>
          <a:p>
            <a:pPr indent="0" lvl="0" marL="0" rtl="0" algn="l">
              <a:spcBef>
                <a:spcPts val="0"/>
              </a:spcBef>
              <a:spcAft>
                <a:spcPts val="0"/>
              </a:spcAft>
              <a:buClr>
                <a:schemeClr val="dk1"/>
              </a:buClr>
              <a:buSzPts val="1100"/>
              <a:buFont typeface="Arial"/>
              <a:buNone/>
            </a:pPr>
            <a:r>
              <a:rPr lang="en"/>
              <a:t>   - 配置User-Agent信息模拟真实浏览器环境</a:t>
            </a:r>
            <a:endParaRPr/>
          </a:p>
          <a:p>
            <a:pPr indent="0" lvl="0" marL="0" rtl="0" algn="l">
              <a:spcBef>
                <a:spcPts val="0"/>
              </a:spcBef>
              <a:spcAft>
                <a:spcPts val="0"/>
              </a:spcAft>
              <a:buClr>
                <a:schemeClr val="dk1"/>
              </a:buClr>
              <a:buSzPts val="1100"/>
              <a:buFont typeface="Arial"/>
              <a:buNone/>
            </a:pPr>
            <a:r>
              <a:rPr lang="en"/>
              <a:t>   - 设定为Windows 10系统下的Chrome浏览器特征</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4. **WebDriver实例化**</a:t>
            </a:r>
            <a:endParaRPr/>
          </a:p>
          <a:p>
            <a:pPr indent="0" lvl="0" marL="0" rtl="0" algn="l">
              <a:spcBef>
                <a:spcPts val="0"/>
              </a:spcBef>
              <a:spcAft>
                <a:spcPts val="0"/>
              </a:spcAft>
              <a:buClr>
                <a:schemeClr val="dk1"/>
              </a:buClr>
              <a:buSzPts val="1100"/>
              <a:buFont typeface="Arial"/>
              <a:buNone/>
            </a:pPr>
            <a:r>
              <a:rPr lang="en"/>
              <a:t>   - 使用配置好的service和options创建Chrome WebDriver实例</a:t>
            </a:r>
            <a:endParaRPr/>
          </a:p>
          <a:p>
            <a:pPr indent="0" lvl="0" marL="0" rtl="0" algn="l">
              <a:spcBef>
                <a:spcPts val="0"/>
              </a:spcBef>
              <a:spcAft>
                <a:spcPts val="0"/>
              </a:spcAft>
              <a:buClr>
                <a:schemeClr val="dk1"/>
              </a:buClr>
              <a:buSzPts val="1100"/>
              <a:buFont typeface="Arial"/>
              <a:buNone/>
            </a:pPr>
            <a:r>
              <a:rPr lang="en"/>
              <a:t>   - 这个driver实例将用于后续的页面操作和数据提取</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75213e44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75213e44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**URL构建与页面访问**</a:t>
            </a:r>
            <a:endParaRPr/>
          </a:p>
          <a:p>
            <a:pPr indent="0" lvl="0" marL="0" rtl="0" algn="l">
              <a:spcBef>
                <a:spcPts val="0"/>
              </a:spcBef>
              <a:spcAft>
                <a:spcPts val="0"/>
              </a:spcAft>
              <a:buClr>
                <a:schemeClr val="dk1"/>
              </a:buClr>
              <a:buSzPts val="1100"/>
              <a:buFont typeface="Arial"/>
              <a:buNone/>
            </a:pPr>
            <a:r>
              <a:rPr lang="en"/>
              <a:t>   - 构建eBay搜索URL，将品牌名称作为搜索关键词</a:t>
            </a:r>
            <a:endParaRPr/>
          </a:p>
          <a:p>
            <a:pPr indent="0" lvl="0" marL="0" rtl="0" algn="l">
              <a:spcBef>
                <a:spcPts val="0"/>
              </a:spcBef>
              <a:spcAft>
                <a:spcPts val="0"/>
              </a:spcAft>
              <a:buClr>
                <a:schemeClr val="dk1"/>
              </a:buClr>
              <a:buSzPts val="1100"/>
              <a:buFont typeface="Arial"/>
              <a:buNone/>
            </a:pPr>
            <a:r>
              <a:rPr lang="en"/>
              <a:t>   - 使用WebDriver访问目标页面</a:t>
            </a:r>
            <a:endParaRPr/>
          </a:p>
          <a:p>
            <a:pPr indent="0" lvl="0" marL="0" rtl="0" algn="l">
              <a:spcBef>
                <a:spcPts val="0"/>
              </a:spcBef>
              <a:spcAft>
                <a:spcPts val="0"/>
              </a:spcAft>
              <a:buClr>
                <a:schemeClr val="dk1"/>
              </a:buClr>
              <a:buSzPts val="1100"/>
              <a:buFont typeface="Arial"/>
              <a:buNone/>
            </a:pPr>
            <a:r>
              <a:rPr lang="en"/>
              <a:t>   - 设置10秒智能等待时间，确保页面元素加载</a:t>
            </a:r>
            <a:endParaRPr/>
          </a:p>
          <a:p>
            <a:pPr indent="0" lvl="0" marL="0" rtl="0" algn="l">
              <a:spcBef>
                <a:spcPts val="0"/>
              </a:spcBef>
              <a:spcAft>
                <a:spcPts val="0"/>
              </a:spcAft>
              <a:buClr>
                <a:schemeClr val="dk1"/>
              </a:buClr>
              <a:buSzPts val="1100"/>
              <a:buFont typeface="Arial"/>
              <a:buNone/>
            </a:pPr>
            <a:r>
              <a:rPr lang="en"/>
              <a:t>   - 额外3秒静态等待，确保JavaScript渲染完成</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**商品数据初始化**</a:t>
            </a:r>
            <a:endParaRPr/>
          </a:p>
          <a:p>
            <a:pPr indent="0" lvl="0" marL="0" rtl="0" algn="l">
              <a:spcBef>
                <a:spcPts val="0"/>
              </a:spcBef>
              <a:spcAft>
                <a:spcPts val="0"/>
              </a:spcAft>
              <a:buClr>
                <a:schemeClr val="dk1"/>
              </a:buClr>
              <a:buSzPts val="1100"/>
              <a:buFont typeface="Arial"/>
              <a:buNone/>
            </a:pPr>
            <a:r>
              <a:rPr lang="en"/>
              <a:t>   - 使用CSS选择器定位所有商品元素</a:t>
            </a:r>
            <a:endParaRPr/>
          </a:p>
          <a:p>
            <a:pPr indent="0" lvl="0" marL="0" rtl="0" algn="l">
              <a:spcBef>
                <a:spcPts val="0"/>
              </a:spcBef>
              <a:spcAft>
                <a:spcPts val="0"/>
              </a:spcAft>
              <a:buClr>
                <a:schemeClr val="dk1"/>
              </a:buClr>
              <a:buSzPts val="1100"/>
              <a:buFont typeface="Arial"/>
              <a:buNone/>
            </a:pPr>
            <a:r>
              <a:rPr lang="en"/>
              <a:t>   - 设置初始最低价格为无穷大</a:t>
            </a:r>
            <a:endParaRPr/>
          </a:p>
          <a:p>
            <a:pPr indent="0" lvl="0" marL="0" rtl="0" algn="l">
              <a:spcBef>
                <a:spcPts val="0"/>
              </a:spcBef>
              <a:spcAft>
                <a:spcPts val="0"/>
              </a:spcAft>
              <a:buClr>
                <a:schemeClr val="dk1"/>
              </a:buClr>
              <a:buSzPts val="1100"/>
              <a:buFont typeface="Arial"/>
              <a:buNone/>
            </a:pPr>
            <a:r>
              <a:rPr lang="en"/>
              <a:t>   - 初始化最低价格商品为空</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**价格数据处理**</a:t>
            </a:r>
            <a:endParaRPr/>
          </a:p>
          <a:p>
            <a:pPr indent="0" lvl="0" marL="0" rtl="0" algn="l">
              <a:spcBef>
                <a:spcPts val="0"/>
              </a:spcBef>
              <a:spcAft>
                <a:spcPts val="0"/>
              </a:spcAft>
              <a:buClr>
                <a:schemeClr val="dk1"/>
              </a:buClr>
              <a:buSzPts val="1100"/>
              <a:buFont typeface="Arial"/>
              <a:buNone/>
            </a:pPr>
            <a:r>
              <a:rPr lang="en"/>
              <a:t>   - 遍历所有商品元素</a:t>
            </a:r>
            <a:endParaRPr/>
          </a:p>
          <a:p>
            <a:pPr indent="0" lvl="0" marL="0" rtl="0" algn="l">
              <a:spcBef>
                <a:spcPts val="0"/>
              </a:spcBef>
              <a:spcAft>
                <a:spcPts val="0"/>
              </a:spcAft>
              <a:buClr>
                <a:schemeClr val="dk1"/>
              </a:buClr>
              <a:buSzPts val="1100"/>
              <a:buFont typeface="Arial"/>
              <a:buNone/>
            </a:pPr>
            <a:r>
              <a:rPr lang="en"/>
              <a:t>   - 提取商品价格文本</a:t>
            </a:r>
            <a:endParaRPr/>
          </a:p>
          <a:p>
            <a:pPr indent="0" lvl="0" marL="0" rtl="0" algn="l">
              <a:spcBef>
                <a:spcPts val="0"/>
              </a:spcBef>
              <a:spcAft>
                <a:spcPts val="0"/>
              </a:spcAft>
              <a:buClr>
                <a:schemeClr val="dk1"/>
              </a:buClr>
              <a:buSzPts val="1100"/>
              <a:buFont typeface="Arial"/>
              <a:buNone/>
            </a:pPr>
            <a:r>
              <a:rPr lang="en"/>
              <a:t>   - 使用正则表达式处理价格格式：</a:t>
            </a:r>
            <a:endParaRPr/>
          </a:p>
          <a:p>
            <a:pPr indent="0" lvl="0" marL="0" rtl="0" algn="l">
              <a:spcBef>
                <a:spcPts val="0"/>
              </a:spcBef>
              <a:spcAft>
                <a:spcPts val="0"/>
              </a:spcAft>
              <a:buClr>
                <a:schemeClr val="dk1"/>
              </a:buClr>
              <a:buSzPts val="1100"/>
              <a:buFont typeface="Arial"/>
              <a:buNone/>
            </a:pPr>
            <a:r>
              <a:rPr lang="en"/>
              <a:t>     * 移除货币符号"US $"</a:t>
            </a:r>
            <a:endParaRPr/>
          </a:p>
          <a:p>
            <a:pPr indent="0" lvl="0" marL="0" rtl="0" algn="l">
              <a:spcBef>
                <a:spcPts val="0"/>
              </a:spcBef>
              <a:spcAft>
                <a:spcPts val="0"/>
              </a:spcAft>
              <a:buClr>
                <a:schemeClr val="dk1"/>
              </a:buClr>
              <a:buSzPts val="1100"/>
              <a:buFont typeface="Arial"/>
              <a:buNone/>
            </a:pPr>
            <a:r>
              <a:rPr lang="en"/>
              <a:t>     * 清理价格中的分隔符</a:t>
            </a:r>
            <a:endParaRPr/>
          </a:p>
          <a:p>
            <a:pPr indent="0" lvl="0" marL="0" rtl="0" algn="l">
              <a:spcBef>
                <a:spcPts val="0"/>
              </a:spcBef>
              <a:spcAft>
                <a:spcPts val="0"/>
              </a:spcAft>
              <a:buClr>
                <a:schemeClr val="dk1"/>
              </a:buClr>
              <a:buSzPts val="1100"/>
              <a:buFont typeface="Arial"/>
              <a:buNone/>
            </a:pPr>
            <a:r>
              <a:rPr lang="en"/>
              <a:t>     * 提取数字部分并转换为浮点数</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4. **最低价格比较与存储**</a:t>
            </a:r>
            <a:endParaRPr/>
          </a:p>
          <a:p>
            <a:pPr indent="0" lvl="0" marL="0" rtl="0" algn="l">
              <a:spcBef>
                <a:spcPts val="0"/>
              </a:spcBef>
              <a:spcAft>
                <a:spcPts val="0"/>
              </a:spcAft>
              <a:buClr>
                <a:schemeClr val="dk1"/>
              </a:buClr>
              <a:buSzPts val="1100"/>
              <a:buFont typeface="Arial"/>
              <a:buNone/>
            </a:pPr>
            <a:r>
              <a:rPr lang="en"/>
              <a:t>   - 比较当前商品价格与已知最低价格</a:t>
            </a:r>
            <a:endParaRPr/>
          </a:p>
          <a:p>
            <a:pPr indent="0" lvl="0" marL="0" rtl="0" algn="l">
              <a:spcBef>
                <a:spcPts val="0"/>
              </a:spcBef>
              <a:spcAft>
                <a:spcPts val="0"/>
              </a:spcAft>
              <a:buClr>
                <a:schemeClr val="dk1"/>
              </a:buClr>
              <a:buSzPts val="1100"/>
              <a:buFont typeface="Arial"/>
              <a:buNone/>
            </a:pPr>
            <a:r>
              <a:rPr lang="en"/>
              <a:t>   - 更新最低价格和对应商品信息</a:t>
            </a:r>
            <a:endParaRPr/>
          </a:p>
          <a:p>
            <a:pPr indent="0" lvl="0" marL="0" rtl="0" algn="l">
              <a:spcBef>
                <a:spcPts val="0"/>
              </a:spcBef>
              <a:spcAft>
                <a:spcPts val="0"/>
              </a:spcAft>
              <a:buClr>
                <a:schemeClr val="dk1"/>
              </a:buClr>
              <a:buSzPts val="1100"/>
              <a:buFont typeface="Arial"/>
              <a:buNone/>
            </a:pPr>
            <a:r>
              <a:rPr lang="en"/>
              <a:t>   - 遇到价格提取异常时输出提示信息</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5. **结果返回**</a:t>
            </a:r>
            <a:endParaRPr/>
          </a:p>
          <a:p>
            <a:pPr indent="0" lvl="0" marL="0" rtl="0" algn="l">
              <a:spcBef>
                <a:spcPts val="0"/>
              </a:spcBef>
              <a:spcAft>
                <a:spcPts val="0"/>
              </a:spcAft>
              <a:buClr>
                <a:schemeClr val="dk1"/>
              </a:buClr>
              <a:buSzPts val="1100"/>
              <a:buFont typeface="Arial"/>
              <a:buNone/>
            </a:pPr>
            <a:r>
              <a:rPr lang="en"/>
              <a:t>   - 返回找到的最低价格商品标题和价格</a:t>
            </a:r>
            <a:endParaRPr/>
          </a:p>
          <a:p>
            <a:pPr indent="0" lvl="0" marL="0" rtl="0" algn="l">
              <a:spcBef>
                <a:spcPts val="0"/>
              </a:spcBef>
              <a:spcAft>
                <a:spcPts val="0"/>
              </a:spcAft>
              <a:buNone/>
            </a:pPr>
            <a:r>
              <a:rPr lang="en"/>
              <a:t>   - 实现了完整的自动化搜索和数据提取流程</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5b298da0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5b298da0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07600"/>
            <a:ext cx="8664600" cy="12825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lang="en" sz="3140"/>
              <a:t> A Selection of ebay Low Cost Merchandise</a:t>
            </a:r>
            <a:endParaRPr sz="3140"/>
          </a:p>
          <a:p>
            <a:pPr indent="0" lvl="0" marL="0" marR="0" rtl="0" algn="ctr">
              <a:lnSpc>
                <a:spcPct val="100000"/>
              </a:lnSpc>
              <a:spcBef>
                <a:spcPts val="0"/>
              </a:spcBef>
              <a:spcAft>
                <a:spcPts val="0"/>
              </a:spcAft>
              <a:buSzPts val="990"/>
              <a:buNone/>
            </a:pPr>
            <a:r>
              <a:t/>
            </a:r>
            <a:endParaRPr sz="3140"/>
          </a:p>
        </p:txBody>
      </p:sp>
      <p:sp>
        <p:nvSpPr>
          <p:cNvPr id="65" name="Google Shape;65;p13"/>
          <p:cNvSpPr txBox="1"/>
          <p:nvPr>
            <p:ph idx="1" type="subTitle"/>
          </p:nvPr>
        </p:nvSpPr>
        <p:spPr>
          <a:xfrm>
            <a:off x="483450" y="1359604"/>
            <a:ext cx="3300300" cy="430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605"/>
              <a:buNone/>
            </a:pPr>
            <a:r>
              <a:rPr lang="en" sz="1180">
                <a:solidFill>
                  <a:schemeClr val="accent1"/>
                </a:solidFill>
                <a:latin typeface="Merriweather"/>
                <a:ea typeface="Merriweather"/>
                <a:cs typeface="Merriweather"/>
                <a:sym typeface="Merriweather"/>
              </a:rPr>
              <a:t>CISC3014 final project</a:t>
            </a:r>
            <a:endParaRPr sz="100"/>
          </a:p>
        </p:txBody>
      </p:sp>
      <p:sp>
        <p:nvSpPr>
          <p:cNvPr id="66" name="Google Shape;66;p13"/>
          <p:cNvSpPr txBox="1"/>
          <p:nvPr/>
        </p:nvSpPr>
        <p:spPr>
          <a:xfrm>
            <a:off x="5731950" y="3690425"/>
            <a:ext cx="1445400" cy="72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solidFill>
                  <a:schemeClr val="lt1"/>
                </a:solidFill>
                <a:latin typeface="Times New Roman"/>
                <a:ea typeface="Times New Roman"/>
                <a:cs typeface="Times New Roman"/>
                <a:sym typeface="Times New Roman"/>
              </a:rPr>
              <a:t>Li Shitian</a:t>
            </a:r>
            <a:r>
              <a:rPr lang="en" sz="1700">
                <a:solidFill>
                  <a:schemeClr val="lt1"/>
                </a:solidFill>
                <a:latin typeface="Times New Roman"/>
                <a:ea typeface="Times New Roman"/>
                <a:cs typeface="Times New Roman"/>
                <a:sym typeface="Times New Roman"/>
              </a:rPr>
              <a:t> </a:t>
            </a:r>
            <a:endParaRPr sz="1700">
              <a:solidFill>
                <a:schemeClr val="lt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700">
                <a:solidFill>
                  <a:schemeClr val="lt1"/>
                </a:solidFill>
                <a:latin typeface="Times New Roman"/>
                <a:ea typeface="Times New Roman"/>
                <a:cs typeface="Times New Roman"/>
                <a:sym typeface="Times New Roman"/>
              </a:rPr>
              <a:t>DC126892</a:t>
            </a:r>
            <a:endParaRPr sz="1700">
              <a:solidFill>
                <a:schemeClr val="lt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1700">
              <a:solidFill>
                <a:schemeClr val="lt1"/>
              </a:solidFill>
              <a:latin typeface="Times New Roman"/>
              <a:ea typeface="Times New Roman"/>
              <a:cs typeface="Times New Roman"/>
              <a:sym typeface="Times New Roman"/>
            </a:endParaRPr>
          </a:p>
        </p:txBody>
      </p:sp>
      <p:sp>
        <p:nvSpPr>
          <p:cNvPr id="67" name="Google Shape;67;p13"/>
          <p:cNvSpPr txBox="1"/>
          <p:nvPr/>
        </p:nvSpPr>
        <p:spPr>
          <a:xfrm>
            <a:off x="7112125" y="3680825"/>
            <a:ext cx="1628700" cy="747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lt1"/>
                </a:solidFill>
                <a:latin typeface="Times New Roman"/>
                <a:ea typeface="Times New Roman"/>
                <a:cs typeface="Times New Roman"/>
                <a:sym typeface="Times New Roman"/>
              </a:rPr>
              <a:t>Chen Yu</a:t>
            </a:r>
            <a:r>
              <a:rPr lang="en" sz="1700">
                <a:solidFill>
                  <a:schemeClr val="lt1"/>
                </a:solidFill>
                <a:latin typeface="Times New Roman"/>
                <a:ea typeface="Times New Roman"/>
                <a:cs typeface="Times New Roman"/>
                <a:sym typeface="Times New Roman"/>
              </a:rPr>
              <a:t> </a:t>
            </a:r>
            <a:endParaRPr sz="1700">
              <a:solidFill>
                <a:schemeClr val="lt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700">
                <a:solidFill>
                  <a:schemeClr val="lt1"/>
                </a:solidFill>
                <a:latin typeface="Times New Roman"/>
                <a:ea typeface="Times New Roman"/>
                <a:cs typeface="Times New Roman"/>
                <a:sym typeface="Times New Roman"/>
              </a:rPr>
              <a:t>BC104414</a:t>
            </a:r>
            <a:endParaRPr sz="17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1706400" y="2163000"/>
            <a:ext cx="5731200" cy="81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400"/>
              <a:t>Demo</a:t>
            </a:r>
            <a:endParaRPr sz="4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application scenarios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9" name="Google Shape;149;p23"/>
          <p:cNvSpPr txBox="1"/>
          <p:nvPr/>
        </p:nvSpPr>
        <p:spPr>
          <a:xfrm>
            <a:off x="726600" y="1824900"/>
            <a:ext cx="7690800" cy="29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a:ea typeface="Roboto"/>
                <a:cs typeface="Roboto"/>
                <a:sym typeface="Roboto"/>
              </a:rPr>
              <a:t>We have developed this system as an extension and enhancement to the existing eBay Price Comparison tool, and in the future it could evolve into a more comprehensive e-commerce solution that not only simplifies the purchasing decision process for users (with integrated auto-buy functionality that allows users to set up auto-buy conditions, such as auto-purchase when price thresholds are reached), but also automates routine tasks and provides deeper data insights (such as the new and used status of items), shipping options, seller ratings and return policies. new and old status, shipping options, seller ratings and return policies as well as price trend analysis, predicting the best time to buy).</a:t>
            </a:r>
            <a:endParaRPr>
              <a:solidFill>
                <a:schemeClr val="dk2"/>
              </a:solidFill>
              <a:latin typeface="Roboto"/>
              <a:ea typeface="Roboto"/>
              <a:cs typeface="Roboto"/>
              <a:sym typeface="Roboto"/>
            </a:endParaRPr>
          </a:p>
        </p:txBody>
      </p:sp>
      <p:pic>
        <p:nvPicPr>
          <p:cNvPr id="150" name="Google Shape;150;p23"/>
          <p:cNvPicPr preferRelativeResize="0"/>
          <p:nvPr/>
        </p:nvPicPr>
        <p:blipFill>
          <a:blip r:embed="rId3">
            <a:alphaModFix/>
          </a:blip>
          <a:stretch>
            <a:fillRect/>
          </a:stretch>
        </p:blipFill>
        <p:spPr>
          <a:xfrm>
            <a:off x="4939600" y="3875725"/>
            <a:ext cx="2414775" cy="1267775"/>
          </a:xfrm>
          <a:prstGeom prst="rect">
            <a:avLst/>
          </a:prstGeom>
          <a:noFill/>
          <a:ln>
            <a:noFill/>
          </a:ln>
        </p:spPr>
      </p:pic>
      <p:pic>
        <p:nvPicPr>
          <p:cNvPr id="151" name="Google Shape;151;p23"/>
          <p:cNvPicPr preferRelativeResize="0"/>
          <p:nvPr/>
        </p:nvPicPr>
        <p:blipFill rotWithShape="1">
          <a:blip r:embed="rId4">
            <a:alphaModFix/>
          </a:blip>
          <a:srcRect b="10809" l="0" r="0" t="5850"/>
          <a:stretch/>
        </p:blipFill>
        <p:spPr>
          <a:xfrm>
            <a:off x="2020890" y="3875725"/>
            <a:ext cx="1440184" cy="1267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 of our project</a:t>
            </a:r>
            <a:endParaRPr/>
          </a:p>
        </p:txBody>
      </p:sp>
      <p:sp>
        <p:nvSpPr>
          <p:cNvPr id="157" name="Google Shape;157;p24"/>
          <p:cNvSpPr txBox="1"/>
          <p:nvPr/>
        </p:nvSpPr>
        <p:spPr>
          <a:xfrm>
            <a:off x="632875" y="1712625"/>
            <a:ext cx="7878300" cy="2739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In this project, we implemented a Python script and Selenium WebDriver automation to crawl and compare product prices by brand name from the eBay website. The script simulates the process of a user browsing a web page, being able to navigate to eBay's search function, extract product prices, and determine the lowest priced item for a given brand.</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The script flexibly responds to different user queries and accurately compares prices. It also properly manages the opening and closing of browser sessions to ensure efficient use of computing resources and prevent memory leaks or resource hangs.</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Through this study, we can see the potential of automation technology in processing and analyzing complex data, foreshadowing the key role automation tools will play in the future of data-driven decision-making.</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pic>
        <p:nvPicPr>
          <p:cNvPr id="158" name="Google Shape;158;p24"/>
          <p:cNvPicPr preferRelativeResize="0"/>
          <p:nvPr/>
        </p:nvPicPr>
        <p:blipFill>
          <a:blip r:embed="rId3">
            <a:alphaModFix/>
          </a:blip>
          <a:stretch>
            <a:fillRect/>
          </a:stretch>
        </p:blipFill>
        <p:spPr>
          <a:xfrm>
            <a:off x="4222800" y="4057300"/>
            <a:ext cx="1303450" cy="1086200"/>
          </a:xfrm>
          <a:prstGeom prst="rect">
            <a:avLst/>
          </a:prstGeom>
          <a:noFill/>
          <a:ln>
            <a:noFill/>
          </a:ln>
        </p:spPr>
      </p:pic>
      <p:pic>
        <p:nvPicPr>
          <p:cNvPr id="159" name="Google Shape;159;p24"/>
          <p:cNvPicPr preferRelativeResize="0"/>
          <p:nvPr/>
        </p:nvPicPr>
        <p:blipFill>
          <a:blip r:embed="rId4">
            <a:alphaModFix/>
          </a:blip>
          <a:stretch>
            <a:fillRect/>
          </a:stretch>
        </p:blipFill>
        <p:spPr>
          <a:xfrm flipH="1" rot="10800000">
            <a:off x="6056025" y="4227401"/>
            <a:ext cx="2198725" cy="91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1706400" y="685800"/>
            <a:ext cx="5731200" cy="81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400"/>
              <a:t>catalogue</a:t>
            </a:r>
            <a:endParaRPr sz="4400"/>
          </a:p>
        </p:txBody>
      </p:sp>
      <p:sp>
        <p:nvSpPr>
          <p:cNvPr id="73" name="Google Shape;73;p14"/>
          <p:cNvSpPr txBox="1"/>
          <p:nvPr>
            <p:ph idx="1" type="body"/>
          </p:nvPr>
        </p:nvSpPr>
        <p:spPr>
          <a:xfrm>
            <a:off x="822950" y="1673550"/>
            <a:ext cx="7864800" cy="2625300"/>
          </a:xfrm>
          <a:prstGeom prst="rect">
            <a:avLst/>
          </a:prstGeom>
        </p:spPr>
        <p:txBody>
          <a:bodyPr anchorCtr="0" anchor="t" bIns="0" lIns="1097275" spcFirstLastPara="1" rIns="91425" wrap="square" tIns="91425">
            <a:normAutofit fontScale="25000" lnSpcReduction="20000"/>
          </a:bodyPr>
          <a:lstStyle/>
          <a:p>
            <a:pPr indent="-382037" lvl="0" marL="457200" rtl="0" algn="l">
              <a:lnSpc>
                <a:spcPct val="115000"/>
              </a:lnSpc>
              <a:spcBef>
                <a:spcPts val="1800"/>
              </a:spcBef>
              <a:spcAft>
                <a:spcPts val="0"/>
              </a:spcAft>
              <a:buClr>
                <a:schemeClr val="lt1"/>
              </a:buClr>
              <a:buSzPct val="100000"/>
              <a:buFont typeface="Lexend Black"/>
              <a:buAutoNum type="arabicPeriod"/>
            </a:pPr>
            <a:r>
              <a:rPr lang="en" sz="9665">
                <a:solidFill>
                  <a:schemeClr val="lt1"/>
                </a:solidFill>
                <a:latin typeface="Lexend Black"/>
                <a:ea typeface="Lexend Black"/>
                <a:cs typeface="Lexend Black"/>
                <a:sym typeface="Lexend Black"/>
              </a:rPr>
              <a:t>Our original intention</a:t>
            </a:r>
            <a:endParaRPr sz="9665">
              <a:solidFill>
                <a:schemeClr val="lt1"/>
              </a:solidFill>
              <a:latin typeface="Lexend Black"/>
              <a:ea typeface="Lexend Black"/>
              <a:cs typeface="Lexend Black"/>
              <a:sym typeface="Lexend Black"/>
            </a:endParaRPr>
          </a:p>
          <a:p>
            <a:pPr indent="-382037" lvl="0" marL="457200" rtl="0" algn="l">
              <a:lnSpc>
                <a:spcPct val="115000"/>
              </a:lnSpc>
              <a:spcBef>
                <a:spcPts val="0"/>
              </a:spcBef>
              <a:spcAft>
                <a:spcPts val="0"/>
              </a:spcAft>
              <a:buClr>
                <a:schemeClr val="lt1"/>
              </a:buClr>
              <a:buSzPct val="100000"/>
              <a:buFont typeface="Lexend Black"/>
              <a:buAutoNum type="arabicPeriod"/>
            </a:pPr>
            <a:r>
              <a:rPr lang="en" sz="9665">
                <a:solidFill>
                  <a:schemeClr val="lt1"/>
                </a:solidFill>
                <a:latin typeface="Lexend Black"/>
                <a:ea typeface="Lexend Black"/>
                <a:cs typeface="Lexend Black"/>
                <a:sym typeface="Lexend Black"/>
              </a:rPr>
              <a:t>Why we choose eBay</a:t>
            </a:r>
            <a:endParaRPr sz="9665">
              <a:solidFill>
                <a:schemeClr val="lt1"/>
              </a:solidFill>
              <a:latin typeface="Lexend Black"/>
              <a:ea typeface="Lexend Black"/>
              <a:cs typeface="Lexend Black"/>
              <a:sym typeface="Lexend Black"/>
            </a:endParaRPr>
          </a:p>
          <a:p>
            <a:pPr indent="-382037" lvl="0" marL="457200" rtl="0" algn="l">
              <a:lnSpc>
                <a:spcPct val="115000"/>
              </a:lnSpc>
              <a:spcBef>
                <a:spcPts val="0"/>
              </a:spcBef>
              <a:spcAft>
                <a:spcPts val="0"/>
              </a:spcAft>
              <a:buClr>
                <a:schemeClr val="lt1"/>
              </a:buClr>
              <a:buSzPct val="100000"/>
              <a:buFont typeface="Lexend Black"/>
              <a:buAutoNum type="arabicPeriod"/>
            </a:pPr>
            <a:r>
              <a:rPr lang="en" sz="9665">
                <a:solidFill>
                  <a:schemeClr val="lt1"/>
                </a:solidFill>
                <a:latin typeface="Lexend Black"/>
                <a:ea typeface="Lexend Black"/>
                <a:cs typeface="Lexend Black"/>
                <a:sym typeface="Lexend Black"/>
              </a:rPr>
              <a:t>The architecture of the program</a:t>
            </a:r>
            <a:endParaRPr sz="9665">
              <a:solidFill>
                <a:schemeClr val="lt1"/>
              </a:solidFill>
              <a:latin typeface="Lexend Black"/>
              <a:ea typeface="Lexend Black"/>
              <a:cs typeface="Lexend Black"/>
              <a:sym typeface="Lexend Black"/>
            </a:endParaRPr>
          </a:p>
          <a:p>
            <a:pPr indent="-382037" lvl="0" marL="457200" rtl="0" algn="l">
              <a:lnSpc>
                <a:spcPct val="115000"/>
              </a:lnSpc>
              <a:spcBef>
                <a:spcPts val="0"/>
              </a:spcBef>
              <a:spcAft>
                <a:spcPts val="0"/>
              </a:spcAft>
              <a:buClr>
                <a:schemeClr val="lt1"/>
              </a:buClr>
              <a:buSzPct val="100000"/>
              <a:buFont typeface="Lexend Black"/>
              <a:buAutoNum type="arabicPeriod"/>
            </a:pPr>
            <a:r>
              <a:rPr lang="en" sz="9665">
                <a:solidFill>
                  <a:schemeClr val="lt1"/>
                </a:solidFill>
                <a:latin typeface="Lexend Black"/>
                <a:ea typeface="Lexend Black"/>
                <a:cs typeface="Lexend Black"/>
                <a:sym typeface="Lexend Black"/>
              </a:rPr>
              <a:t>Code Reference</a:t>
            </a:r>
            <a:endParaRPr sz="9665">
              <a:solidFill>
                <a:schemeClr val="lt1"/>
              </a:solidFill>
              <a:latin typeface="Lexend Black"/>
              <a:ea typeface="Lexend Black"/>
              <a:cs typeface="Lexend Black"/>
              <a:sym typeface="Lexend Black"/>
            </a:endParaRPr>
          </a:p>
          <a:p>
            <a:pPr indent="-382037" lvl="0" marL="457200" rtl="0" algn="l">
              <a:lnSpc>
                <a:spcPct val="115000"/>
              </a:lnSpc>
              <a:spcBef>
                <a:spcPts val="0"/>
              </a:spcBef>
              <a:spcAft>
                <a:spcPts val="0"/>
              </a:spcAft>
              <a:buClr>
                <a:schemeClr val="lt1"/>
              </a:buClr>
              <a:buSzPct val="100000"/>
              <a:buFont typeface="Lexend Black"/>
              <a:buAutoNum type="arabicPeriod"/>
            </a:pPr>
            <a:r>
              <a:rPr lang="en" sz="9665">
                <a:solidFill>
                  <a:schemeClr val="lt1"/>
                </a:solidFill>
                <a:latin typeface="Lexend Black"/>
                <a:ea typeface="Lexend Black"/>
                <a:cs typeface="Lexend Black"/>
                <a:sym typeface="Lexend Black"/>
              </a:rPr>
              <a:t>Sample</a:t>
            </a:r>
            <a:endParaRPr sz="9665">
              <a:solidFill>
                <a:schemeClr val="lt1"/>
              </a:solidFill>
              <a:latin typeface="Lexend Black"/>
              <a:ea typeface="Lexend Black"/>
              <a:cs typeface="Lexend Black"/>
              <a:sym typeface="Lexend Black"/>
            </a:endParaRPr>
          </a:p>
          <a:p>
            <a:pPr indent="-382037" lvl="0" marL="457200" rtl="0" algn="l">
              <a:lnSpc>
                <a:spcPct val="115000"/>
              </a:lnSpc>
              <a:spcBef>
                <a:spcPts val="0"/>
              </a:spcBef>
              <a:spcAft>
                <a:spcPts val="0"/>
              </a:spcAft>
              <a:buClr>
                <a:schemeClr val="lt1"/>
              </a:buClr>
              <a:buSzPct val="100000"/>
              <a:buFont typeface="Lexend Black"/>
              <a:buAutoNum type="arabicPeriod"/>
            </a:pPr>
            <a:r>
              <a:rPr lang="en" sz="9665">
                <a:solidFill>
                  <a:schemeClr val="lt1"/>
                </a:solidFill>
                <a:latin typeface="Lexend Black"/>
                <a:ea typeface="Lexend Black"/>
                <a:cs typeface="Lexend Black"/>
                <a:sym typeface="Lexend Black"/>
              </a:rPr>
              <a:t>Future application scenario</a:t>
            </a:r>
            <a:endParaRPr sz="9665">
              <a:solidFill>
                <a:schemeClr val="lt1"/>
              </a:solidFill>
              <a:latin typeface="Lexend Black"/>
              <a:ea typeface="Lexend Black"/>
              <a:cs typeface="Lexend Black"/>
              <a:sym typeface="Lexend Black"/>
            </a:endParaRPr>
          </a:p>
          <a:p>
            <a:pPr indent="-382037" lvl="0" marL="457200" rtl="0" algn="l">
              <a:lnSpc>
                <a:spcPct val="115000"/>
              </a:lnSpc>
              <a:spcBef>
                <a:spcPts val="0"/>
              </a:spcBef>
              <a:spcAft>
                <a:spcPts val="0"/>
              </a:spcAft>
              <a:buClr>
                <a:schemeClr val="lt1"/>
              </a:buClr>
              <a:buSzPct val="100000"/>
              <a:buFont typeface="Lexend Black"/>
              <a:buAutoNum type="arabicPeriod"/>
            </a:pPr>
            <a:r>
              <a:rPr lang="en" sz="9665">
                <a:solidFill>
                  <a:schemeClr val="lt1"/>
                </a:solidFill>
                <a:latin typeface="Lexend Black"/>
                <a:ea typeface="Lexend Black"/>
                <a:cs typeface="Lexend Black"/>
                <a:sym typeface="Lexend Black"/>
              </a:rPr>
              <a:t>Conclusion of our project</a:t>
            </a:r>
            <a:endParaRPr sz="9665">
              <a:solidFill>
                <a:schemeClr val="lt1"/>
              </a:solidFill>
              <a:latin typeface="Lexend Black"/>
              <a:ea typeface="Lexend Black"/>
              <a:cs typeface="Lexend Black"/>
              <a:sym typeface="Lexend Black"/>
            </a:endParaRPr>
          </a:p>
          <a:p>
            <a:pPr indent="0" lvl="0" marL="0" rtl="0" algn="l">
              <a:spcBef>
                <a:spcPts val="6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o</a:t>
            </a:r>
            <a:r>
              <a:rPr lang="en"/>
              <a:t>riginal intention</a:t>
            </a:r>
            <a:endParaRPr/>
          </a:p>
        </p:txBody>
      </p:sp>
      <p:sp>
        <p:nvSpPr>
          <p:cNvPr id="79" name="Google Shape;79;p15"/>
          <p:cNvSpPr txBox="1"/>
          <p:nvPr/>
        </p:nvSpPr>
        <p:spPr>
          <a:xfrm>
            <a:off x="841248" y="1799875"/>
            <a:ext cx="7455300" cy="29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a:ea typeface="Roboto"/>
                <a:cs typeface="Roboto"/>
                <a:sym typeface="Roboto"/>
              </a:rPr>
              <a:t>With the popularity of e-commerce shopping, the main consumer behavior in modern society has gradually shifted from offline to online. E-commerce platforms bring together detailed attributes and information of different products from all over the world, from various brands, on consumers' cell phones or computer terminals. The biggest challenge for consumers is to find their desired data from the huge amount of information and compare them to make the best choice. Facing such a complex and time-consuming task, we have made a simpler and easier-to-use version of ebay's search recommendation system based on what we have learned in CISC3014 this semester ......</a:t>
            </a:r>
            <a:endParaRPr>
              <a:solidFill>
                <a:schemeClr val="dk2"/>
              </a:solidFill>
              <a:latin typeface="Roboto"/>
              <a:ea typeface="Roboto"/>
              <a:cs typeface="Roboto"/>
              <a:sym typeface="Roboto"/>
            </a:endParaRPr>
          </a:p>
        </p:txBody>
      </p:sp>
      <p:pic>
        <p:nvPicPr>
          <p:cNvPr id="80" name="Google Shape;80;p15"/>
          <p:cNvPicPr preferRelativeResize="0"/>
          <p:nvPr/>
        </p:nvPicPr>
        <p:blipFill>
          <a:blip r:embed="rId3">
            <a:alphaModFix/>
          </a:blip>
          <a:stretch>
            <a:fillRect/>
          </a:stretch>
        </p:blipFill>
        <p:spPr>
          <a:xfrm>
            <a:off x="8" y="3984700"/>
            <a:ext cx="1740692" cy="1158801"/>
          </a:xfrm>
          <a:prstGeom prst="rect">
            <a:avLst/>
          </a:prstGeom>
          <a:noFill/>
          <a:ln>
            <a:noFill/>
          </a:ln>
        </p:spPr>
      </p:pic>
      <p:pic>
        <p:nvPicPr>
          <p:cNvPr id="81" name="Google Shape;81;p15"/>
          <p:cNvPicPr preferRelativeResize="0"/>
          <p:nvPr/>
        </p:nvPicPr>
        <p:blipFill>
          <a:blip r:embed="rId4">
            <a:alphaModFix/>
          </a:blip>
          <a:stretch>
            <a:fillRect/>
          </a:stretch>
        </p:blipFill>
        <p:spPr>
          <a:xfrm>
            <a:off x="7562673" y="3957500"/>
            <a:ext cx="1581326" cy="1186000"/>
          </a:xfrm>
          <a:prstGeom prst="rect">
            <a:avLst/>
          </a:prstGeom>
          <a:noFill/>
          <a:ln>
            <a:noFill/>
          </a:ln>
        </p:spPr>
      </p:pic>
      <p:pic>
        <p:nvPicPr>
          <p:cNvPr id="82" name="Google Shape;82;p15"/>
          <p:cNvPicPr preferRelativeResize="0"/>
          <p:nvPr/>
        </p:nvPicPr>
        <p:blipFill>
          <a:blip r:embed="rId5">
            <a:alphaModFix/>
          </a:blip>
          <a:stretch>
            <a:fillRect/>
          </a:stretch>
        </p:blipFill>
        <p:spPr>
          <a:xfrm>
            <a:off x="2398867" y="3984700"/>
            <a:ext cx="1545083" cy="1158801"/>
          </a:xfrm>
          <a:prstGeom prst="rect">
            <a:avLst/>
          </a:prstGeom>
          <a:noFill/>
          <a:ln>
            <a:noFill/>
          </a:ln>
        </p:spPr>
      </p:pic>
      <p:pic>
        <p:nvPicPr>
          <p:cNvPr id="83" name="Google Shape;83;p15"/>
          <p:cNvPicPr preferRelativeResize="0"/>
          <p:nvPr/>
        </p:nvPicPr>
        <p:blipFill>
          <a:blip r:embed="rId6">
            <a:alphaModFix/>
          </a:blip>
          <a:stretch>
            <a:fillRect/>
          </a:stretch>
        </p:blipFill>
        <p:spPr>
          <a:xfrm>
            <a:off x="4900949" y="3984696"/>
            <a:ext cx="1781550" cy="11825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we choose eBay?</a:t>
            </a:r>
            <a:endParaRPr/>
          </a:p>
        </p:txBody>
      </p:sp>
      <p:sp>
        <p:nvSpPr>
          <p:cNvPr id="89" name="Google Shape;89;p16"/>
          <p:cNvSpPr txBox="1"/>
          <p:nvPr/>
        </p:nvSpPr>
        <p:spPr>
          <a:xfrm>
            <a:off x="693750" y="1871925"/>
            <a:ext cx="7756500" cy="23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eBay is one of the world's pre-eminent online marketplaces today, offering a wide range of products. eBay supports a variety of transactions, including auction-style and fixed-price sales. In addition it supports a variety of transactions, including auction-style sales and fixed-price sales. As a result, eBay's large inventory and varied buying and selling strategies create a dynamic environment where prices can fluctuate dramatically, providing value-conscious consumers with an excellent opportunity to make significant savings on consumer products.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90" name="Google Shape;90;p16"/>
          <p:cNvPicPr preferRelativeResize="0"/>
          <p:nvPr/>
        </p:nvPicPr>
        <p:blipFill rotWithShape="1">
          <a:blip r:embed="rId3">
            <a:alphaModFix/>
          </a:blip>
          <a:srcRect b="30564" l="0" r="0" t="29033"/>
          <a:stretch/>
        </p:blipFill>
        <p:spPr>
          <a:xfrm>
            <a:off x="6055200" y="3889300"/>
            <a:ext cx="2670676" cy="1139749"/>
          </a:xfrm>
          <a:prstGeom prst="rect">
            <a:avLst/>
          </a:prstGeom>
          <a:noFill/>
          <a:ln>
            <a:noFill/>
          </a:ln>
        </p:spPr>
      </p:pic>
      <p:pic>
        <p:nvPicPr>
          <p:cNvPr id="91" name="Google Shape;91;p16"/>
          <p:cNvPicPr preferRelativeResize="0"/>
          <p:nvPr/>
        </p:nvPicPr>
        <p:blipFill>
          <a:blip r:embed="rId4">
            <a:alphaModFix/>
          </a:blip>
          <a:stretch>
            <a:fillRect/>
          </a:stretch>
        </p:blipFill>
        <p:spPr>
          <a:xfrm>
            <a:off x="693750" y="3774100"/>
            <a:ext cx="1885875" cy="1254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a:t>
            </a:r>
            <a:r>
              <a:rPr lang="en"/>
              <a:t>rchitecture of the program</a:t>
            </a:r>
            <a:endParaRPr/>
          </a:p>
        </p:txBody>
      </p:sp>
      <p:sp>
        <p:nvSpPr>
          <p:cNvPr id="97" name="Google Shape;97;p17"/>
          <p:cNvSpPr/>
          <p:nvPr/>
        </p:nvSpPr>
        <p:spPr>
          <a:xfrm>
            <a:off x="311725" y="2675425"/>
            <a:ext cx="1820400" cy="9906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Enter two brands’ name in program</a:t>
            </a:r>
            <a:endParaRPr>
              <a:solidFill>
                <a:schemeClr val="lt1"/>
              </a:solidFill>
              <a:latin typeface="Roboto"/>
              <a:ea typeface="Roboto"/>
              <a:cs typeface="Roboto"/>
              <a:sym typeface="Roboto"/>
            </a:endParaRPr>
          </a:p>
        </p:txBody>
      </p:sp>
      <p:sp>
        <p:nvSpPr>
          <p:cNvPr id="98" name="Google Shape;98;p17"/>
          <p:cNvSpPr/>
          <p:nvPr/>
        </p:nvSpPr>
        <p:spPr>
          <a:xfrm rot="-2350973">
            <a:off x="1025229" y="1909480"/>
            <a:ext cx="749290" cy="393621"/>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9" name="Google Shape;99;p17"/>
          <p:cNvSpPr/>
          <p:nvPr/>
        </p:nvSpPr>
        <p:spPr>
          <a:xfrm rot="2245222">
            <a:off x="1025149" y="4033118"/>
            <a:ext cx="749435" cy="393558"/>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0" name="Google Shape;100;p17"/>
          <p:cNvSpPr/>
          <p:nvPr/>
        </p:nvSpPr>
        <p:spPr>
          <a:xfrm>
            <a:off x="2074325" y="1493700"/>
            <a:ext cx="2082900" cy="915000"/>
          </a:xfrm>
          <a:prstGeom prst="roundRect">
            <a:avLst>
              <a:gd fmla="val 16667" name="adj"/>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Spider_1: Grab the lowest priced item on the page after entering the keyword</a:t>
            </a:r>
            <a:endParaRPr>
              <a:solidFill>
                <a:schemeClr val="lt1"/>
              </a:solidFill>
              <a:latin typeface="Roboto"/>
              <a:ea typeface="Roboto"/>
              <a:cs typeface="Roboto"/>
              <a:sym typeface="Roboto"/>
            </a:endParaRPr>
          </a:p>
        </p:txBody>
      </p:sp>
      <p:sp>
        <p:nvSpPr>
          <p:cNvPr id="101" name="Google Shape;101;p17"/>
          <p:cNvSpPr/>
          <p:nvPr/>
        </p:nvSpPr>
        <p:spPr>
          <a:xfrm rot="-2350973">
            <a:off x="4255629" y="4033080"/>
            <a:ext cx="749290" cy="393621"/>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2" name="Google Shape;102;p17"/>
          <p:cNvSpPr/>
          <p:nvPr/>
        </p:nvSpPr>
        <p:spPr>
          <a:xfrm rot="2245222">
            <a:off x="4260349" y="1990968"/>
            <a:ext cx="749435" cy="393558"/>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3" name="Google Shape;103;p17"/>
          <p:cNvSpPr/>
          <p:nvPr/>
        </p:nvSpPr>
        <p:spPr>
          <a:xfrm>
            <a:off x="4217925" y="2748700"/>
            <a:ext cx="1820400" cy="915000"/>
          </a:xfrm>
          <a:prstGeom prst="roundRect">
            <a:avLst>
              <a:gd fmla="val 16667" name="adj"/>
            </a:avLst>
          </a:prstGeom>
          <a:solidFill>
            <a:srgbClr val="674EA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Compare  the price</a:t>
            </a:r>
            <a:endParaRPr>
              <a:solidFill>
                <a:schemeClr val="lt1"/>
              </a:solidFill>
              <a:latin typeface="Roboto"/>
              <a:ea typeface="Roboto"/>
              <a:cs typeface="Roboto"/>
              <a:sym typeface="Roboto"/>
            </a:endParaRPr>
          </a:p>
        </p:txBody>
      </p:sp>
      <p:sp>
        <p:nvSpPr>
          <p:cNvPr id="104" name="Google Shape;104;p17"/>
          <p:cNvSpPr/>
          <p:nvPr/>
        </p:nvSpPr>
        <p:spPr>
          <a:xfrm>
            <a:off x="6178049" y="3009410"/>
            <a:ext cx="749400" cy="3936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5" name="Google Shape;105;p17"/>
          <p:cNvSpPr/>
          <p:nvPr/>
        </p:nvSpPr>
        <p:spPr>
          <a:xfrm>
            <a:off x="7067175" y="2748700"/>
            <a:ext cx="1820400" cy="915000"/>
          </a:xfrm>
          <a:prstGeom prst="roundRect">
            <a:avLst>
              <a:gd fmla="val 16667" name="adj"/>
            </a:avLst>
          </a:prstGeom>
          <a:solidFill>
            <a:srgbClr val="A61C00"/>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Output the name with lowest price</a:t>
            </a:r>
            <a:endParaRPr>
              <a:solidFill>
                <a:schemeClr val="lt1"/>
              </a:solidFill>
              <a:latin typeface="Roboto"/>
              <a:ea typeface="Roboto"/>
              <a:cs typeface="Roboto"/>
              <a:sym typeface="Roboto"/>
            </a:endParaRPr>
          </a:p>
        </p:txBody>
      </p:sp>
      <p:sp>
        <p:nvSpPr>
          <p:cNvPr id="106" name="Google Shape;106;p17"/>
          <p:cNvSpPr/>
          <p:nvPr/>
        </p:nvSpPr>
        <p:spPr>
          <a:xfrm>
            <a:off x="2074325" y="3932750"/>
            <a:ext cx="2082900" cy="915000"/>
          </a:xfrm>
          <a:prstGeom prst="roundRect">
            <a:avLst>
              <a:gd fmla="val 16667" name="adj"/>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Spider_1: Grab the lowest priced item on the page after entering the keyword</a:t>
            </a:r>
            <a:endParaRPr>
              <a:solidFill>
                <a:schemeClr val="lt1"/>
              </a:solidFill>
              <a:latin typeface="Roboto"/>
              <a:ea typeface="Roboto"/>
              <a:cs typeface="Roboto"/>
              <a:sym typeface="Roboto"/>
            </a:endParaRPr>
          </a:p>
        </p:txBody>
      </p:sp>
      <p:pic>
        <p:nvPicPr>
          <p:cNvPr id="107" name="Google Shape;107;p17"/>
          <p:cNvPicPr preferRelativeResize="0"/>
          <p:nvPr/>
        </p:nvPicPr>
        <p:blipFill>
          <a:blip r:embed="rId3">
            <a:alphaModFix/>
          </a:blip>
          <a:stretch>
            <a:fillRect/>
          </a:stretch>
        </p:blipFill>
        <p:spPr>
          <a:xfrm>
            <a:off x="5809581" y="3840662"/>
            <a:ext cx="2139694" cy="1203574"/>
          </a:xfrm>
          <a:prstGeom prst="rect">
            <a:avLst/>
          </a:prstGeom>
          <a:noFill/>
          <a:ln>
            <a:noFill/>
          </a:ln>
        </p:spPr>
      </p:pic>
      <p:pic>
        <p:nvPicPr>
          <p:cNvPr id="108" name="Google Shape;108;p17"/>
          <p:cNvPicPr preferRelativeResize="0"/>
          <p:nvPr/>
        </p:nvPicPr>
        <p:blipFill>
          <a:blip r:embed="rId4">
            <a:alphaModFix/>
          </a:blip>
          <a:stretch>
            <a:fillRect/>
          </a:stretch>
        </p:blipFill>
        <p:spPr>
          <a:xfrm>
            <a:off x="5979449" y="1305825"/>
            <a:ext cx="1682232" cy="1261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reference</a:t>
            </a:r>
            <a:endParaRPr/>
          </a:p>
        </p:txBody>
      </p:sp>
      <p:pic>
        <p:nvPicPr>
          <p:cNvPr id="114" name="Google Shape;114;p18"/>
          <p:cNvPicPr preferRelativeResize="0"/>
          <p:nvPr/>
        </p:nvPicPr>
        <p:blipFill>
          <a:blip r:embed="rId3">
            <a:alphaModFix/>
          </a:blip>
          <a:stretch>
            <a:fillRect/>
          </a:stretch>
        </p:blipFill>
        <p:spPr>
          <a:xfrm>
            <a:off x="0" y="1225000"/>
            <a:ext cx="7105236" cy="3918500"/>
          </a:xfrm>
          <a:prstGeom prst="rect">
            <a:avLst/>
          </a:prstGeom>
          <a:noFill/>
          <a:ln>
            <a:noFill/>
          </a:ln>
        </p:spPr>
      </p:pic>
      <p:sp>
        <p:nvSpPr>
          <p:cNvPr id="115" name="Google Shape;115;p18"/>
          <p:cNvSpPr txBox="1"/>
          <p:nvPr/>
        </p:nvSpPr>
        <p:spPr>
          <a:xfrm>
            <a:off x="6896225" y="1573850"/>
            <a:ext cx="2509200" cy="33696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Search Initialization</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Page Waiting Mechanism</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Data extraction process</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Price processing logic</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Result Output</a:t>
            </a:r>
            <a:endParaRPr sz="12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reference</a:t>
            </a:r>
            <a:endParaRPr/>
          </a:p>
        </p:txBody>
      </p:sp>
      <p:pic>
        <p:nvPicPr>
          <p:cNvPr id="121" name="Google Shape;121;p19"/>
          <p:cNvPicPr preferRelativeResize="0"/>
          <p:nvPr/>
        </p:nvPicPr>
        <p:blipFill>
          <a:blip r:embed="rId3">
            <a:alphaModFix/>
          </a:blip>
          <a:stretch>
            <a:fillRect/>
          </a:stretch>
        </p:blipFill>
        <p:spPr>
          <a:xfrm>
            <a:off x="0" y="1252050"/>
            <a:ext cx="6404141" cy="3891450"/>
          </a:xfrm>
          <a:prstGeom prst="rect">
            <a:avLst/>
          </a:prstGeom>
          <a:noFill/>
          <a:ln>
            <a:noFill/>
          </a:ln>
        </p:spPr>
      </p:pic>
      <p:sp>
        <p:nvSpPr>
          <p:cNvPr id="122" name="Google Shape;122;p19"/>
          <p:cNvSpPr txBox="1"/>
          <p:nvPr/>
        </p:nvSpPr>
        <p:spPr>
          <a:xfrm>
            <a:off x="6317100" y="1635825"/>
            <a:ext cx="2826900" cy="31239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Core Dependency Import</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Chrome Driver Configuration</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Browser Options Settings</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WebDriver Instantiation</a:t>
            </a:r>
            <a:endParaRPr sz="13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reference</a:t>
            </a:r>
            <a:endParaRPr/>
          </a:p>
        </p:txBody>
      </p:sp>
      <p:pic>
        <p:nvPicPr>
          <p:cNvPr id="128" name="Google Shape;128;p20"/>
          <p:cNvPicPr preferRelativeResize="0"/>
          <p:nvPr/>
        </p:nvPicPr>
        <p:blipFill>
          <a:blip r:embed="rId3">
            <a:alphaModFix/>
          </a:blip>
          <a:stretch>
            <a:fillRect/>
          </a:stretch>
        </p:blipFill>
        <p:spPr>
          <a:xfrm>
            <a:off x="0" y="1277025"/>
            <a:ext cx="4531671" cy="3866474"/>
          </a:xfrm>
          <a:prstGeom prst="rect">
            <a:avLst/>
          </a:prstGeom>
          <a:noFill/>
          <a:ln>
            <a:noFill/>
          </a:ln>
        </p:spPr>
      </p:pic>
      <p:sp>
        <p:nvSpPr>
          <p:cNvPr id="129" name="Google Shape;129;p20"/>
          <p:cNvSpPr txBox="1"/>
          <p:nvPr/>
        </p:nvSpPr>
        <p:spPr>
          <a:xfrm>
            <a:off x="5180400" y="1520363"/>
            <a:ext cx="3963600" cy="33798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URL construction and page access</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Product data initialization</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Price Data Processing</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Minimum price comparison and storage</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Returning results</a:t>
            </a:r>
            <a:endParaRPr sz="13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Sample</a:t>
            </a:r>
            <a:endParaRPr/>
          </a:p>
        </p:txBody>
      </p:sp>
      <p:pic>
        <p:nvPicPr>
          <p:cNvPr id="135" name="Google Shape;135;p21"/>
          <p:cNvPicPr preferRelativeResize="0"/>
          <p:nvPr/>
        </p:nvPicPr>
        <p:blipFill>
          <a:blip r:embed="rId3">
            <a:alphaModFix/>
          </a:blip>
          <a:stretch>
            <a:fillRect/>
          </a:stretch>
        </p:blipFill>
        <p:spPr>
          <a:xfrm>
            <a:off x="1268488" y="2083450"/>
            <a:ext cx="3303501" cy="1953550"/>
          </a:xfrm>
          <a:prstGeom prst="rect">
            <a:avLst/>
          </a:prstGeom>
          <a:noFill/>
          <a:ln>
            <a:noFill/>
          </a:ln>
        </p:spPr>
      </p:pic>
      <p:pic>
        <p:nvPicPr>
          <p:cNvPr id="136" name="Google Shape;136;p21"/>
          <p:cNvPicPr preferRelativeResize="0"/>
          <p:nvPr/>
        </p:nvPicPr>
        <p:blipFill rotWithShape="1">
          <a:blip r:embed="rId4">
            <a:alphaModFix/>
          </a:blip>
          <a:srcRect b="11738" l="0" r="11738" t="0"/>
          <a:stretch/>
        </p:blipFill>
        <p:spPr>
          <a:xfrm>
            <a:off x="4572012" y="2106650"/>
            <a:ext cx="3086352" cy="1907175"/>
          </a:xfrm>
          <a:prstGeom prst="rect">
            <a:avLst/>
          </a:prstGeom>
          <a:noFill/>
          <a:ln>
            <a:noFill/>
          </a:ln>
        </p:spPr>
      </p:pic>
      <p:sp>
        <p:nvSpPr>
          <p:cNvPr id="137" name="Google Shape;137;p21"/>
          <p:cNvSpPr txBox="1"/>
          <p:nvPr/>
        </p:nvSpPr>
        <p:spPr>
          <a:xfrm>
            <a:off x="2311963" y="1438263"/>
            <a:ext cx="4520100" cy="44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Roboto"/>
                <a:ea typeface="Roboto"/>
                <a:cs typeface="Roboto"/>
                <a:sym typeface="Roboto"/>
              </a:rPr>
              <a:t>Enter the first brand name : nike shoes</a:t>
            </a:r>
            <a:endParaRPr b="1" sz="1300">
              <a:solidFill>
                <a:schemeClr val="dk2"/>
              </a:solidFill>
              <a:latin typeface="Roboto"/>
              <a:ea typeface="Roboto"/>
              <a:cs typeface="Roboto"/>
              <a:sym typeface="Roboto"/>
            </a:endParaRPr>
          </a:p>
          <a:p>
            <a:pPr indent="0" lvl="0" marL="0" rtl="0" algn="ctr">
              <a:spcBef>
                <a:spcPts val="0"/>
              </a:spcBef>
              <a:spcAft>
                <a:spcPts val="0"/>
              </a:spcAft>
              <a:buNone/>
            </a:pPr>
            <a:r>
              <a:rPr b="1" lang="en" sz="1300">
                <a:solidFill>
                  <a:schemeClr val="dk2"/>
                </a:solidFill>
                <a:latin typeface="Roboto"/>
                <a:ea typeface="Roboto"/>
                <a:cs typeface="Roboto"/>
                <a:sym typeface="Roboto"/>
              </a:rPr>
              <a:t>Enter the first brand name :</a:t>
            </a:r>
            <a:r>
              <a:rPr b="1" lang="en" sz="1300">
                <a:solidFill>
                  <a:schemeClr val="dk2"/>
                </a:solidFill>
                <a:latin typeface="Roboto"/>
                <a:ea typeface="Roboto"/>
                <a:cs typeface="Roboto"/>
                <a:sym typeface="Roboto"/>
              </a:rPr>
              <a:t> adidas shoes</a:t>
            </a:r>
            <a:endParaRPr b="1" sz="1300">
              <a:solidFill>
                <a:schemeClr val="dk2"/>
              </a:solidFill>
              <a:latin typeface="Roboto"/>
              <a:ea typeface="Roboto"/>
              <a:cs typeface="Roboto"/>
              <a:sym typeface="Roboto"/>
            </a:endParaRPr>
          </a:p>
        </p:txBody>
      </p:sp>
      <p:pic>
        <p:nvPicPr>
          <p:cNvPr id="138" name="Google Shape;138;p21"/>
          <p:cNvPicPr preferRelativeResize="0"/>
          <p:nvPr/>
        </p:nvPicPr>
        <p:blipFill rotWithShape="1">
          <a:blip r:embed="rId5">
            <a:alphaModFix/>
          </a:blip>
          <a:srcRect b="56214" l="-4264" r="0" t="16494"/>
          <a:stretch/>
        </p:blipFill>
        <p:spPr>
          <a:xfrm>
            <a:off x="1593200" y="4127750"/>
            <a:ext cx="5957652" cy="101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